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616" r:id="rId3"/>
    <p:sldId id="607" r:id="rId4"/>
    <p:sldId id="594" r:id="rId5"/>
    <p:sldId id="605" r:id="rId6"/>
    <p:sldId id="613" r:id="rId7"/>
    <p:sldId id="584" r:id="rId8"/>
    <p:sldId id="619" r:id="rId9"/>
    <p:sldId id="433" r:id="rId10"/>
    <p:sldId id="618" r:id="rId11"/>
    <p:sldId id="620" r:id="rId12"/>
    <p:sldId id="622" r:id="rId13"/>
    <p:sldId id="621" r:id="rId14"/>
    <p:sldId id="615" r:id="rId15"/>
    <p:sldId id="293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" id="{43F31744-B97F-1A45-B330-F58599C2356A}">
          <p14:sldIdLst>
            <p14:sldId id="257"/>
            <p14:sldId id="616"/>
            <p14:sldId id="607"/>
            <p14:sldId id="594"/>
            <p14:sldId id="605"/>
            <p14:sldId id="613"/>
            <p14:sldId id="584"/>
            <p14:sldId id="619"/>
            <p14:sldId id="433"/>
            <p14:sldId id="618"/>
            <p14:sldId id="620"/>
            <p14:sldId id="622"/>
            <p14:sldId id="621"/>
            <p14:sldId id="615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 Contact" initials="IC" lastIdx="2" clrIdx="0">
    <p:extLst>
      <p:ext uri="{19B8F6BF-5375-455C-9EA6-DF929625EA0E}">
        <p15:presenceInfo xmlns:p15="http://schemas.microsoft.com/office/powerpoint/2012/main" userId="IT Contac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5D"/>
    <a:srgbClr val="353735"/>
    <a:srgbClr val="FFFFFF"/>
    <a:srgbClr val="1D757D"/>
    <a:srgbClr val="03836D"/>
    <a:srgbClr val="19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45" autoAdjust="0"/>
    <p:restoredTop sz="71533" autoAdjust="0"/>
  </p:normalViewPr>
  <p:slideViewPr>
    <p:cSldViewPr snapToGrid="0" snapToObjects="1">
      <p:cViewPr varScale="1">
        <p:scale>
          <a:sx n="81" d="100"/>
          <a:sy n="81" d="100"/>
        </p:scale>
        <p:origin x="1092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E849BFE-7709-2344-A9D3-16AF4E8EC152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7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511F199-4D06-8542-AE8A-8F11CC08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1F199-4D06-8542-AE8A-8F11CC0810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3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1F199-4D06-8542-AE8A-8F11CC0810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95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1F199-4D06-8542-AE8A-8F11CC0810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25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1F199-4D06-8542-AE8A-8F11CC0810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59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1F199-4D06-8542-AE8A-8F11CC0810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13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1F199-4D06-8542-AE8A-8F11CC0810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59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1F199-4D06-8542-AE8A-8F11CC0810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24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1F199-4D06-8542-AE8A-8F11CC0810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80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CA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1F199-4D06-8542-AE8A-8F11CC0810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80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529"/>
            <a:fld id="{02B7CBCC-AD75-4526-B7CB-2417F45FD073}" type="slidenum">
              <a:rPr lang="en-CA">
                <a:solidFill>
                  <a:prstClr val="black"/>
                </a:solidFill>
                <a:latin typeface="Calibri" panose="020F0502020204030204"/>
              </a:rPr>
              <a:pPr defTabSz="966529"/>
              <a:t>4</a:t>
            </a:fld>
            <a:endParaRPr lang="en-CA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99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7CBCC-AD75-4526-B7CB-2417F45FD073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5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659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11F199-4D06-8542-AE8A-8F11CC0810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282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5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7CBCC-AD75-4526-B7CB-2417F45FD073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5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28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1F199-4D06-8542-AE8A-8F11CC0810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9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1F199-4D06-8542-AE8A-8F11CC0810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2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226" y="1125538"/>
            <a:ext cx="4032250" cy="155050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1226" y="2946335"/>
            <a:ext cx="4032249" cy="2612516"/>
          </a:xfrm>
        </p:spPr>
        <p:txBody>
          <a:bodyPr>
            <a:normAutofit/>
          </a:bodyPr>
          <a:lstStyle>
            <a:lvl1pPr marL="0" indent="0" algn="l">
              <a:buNone/>
              <a:defRPr sz="1600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7" y="5558851"/>
            <a:ext cx="1331912" cy="42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9EC424-2923-4AAB-A838-161E5047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EA2EE-8979-496D-8D01-2CA3E7AB61F7}" type="datetimeFigureOut">
              <a:rPr lang="en-CA" smtClean="0"/>
              <a:t>2023-03-27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CA381-EFF8-4849-86C1-B6FCCEC0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42311-3444-4C55-B8E1-3F994D5E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1471-4858-4274-B6E7-BB3AF88DF4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524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225" y="0"/>
            <a:ext cx="10372875" cy="11255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81" y="6191470"/>
            <a:ext cx="1331910" cy="42602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2362199"/>
            <a:ext cx="10369550" cy="3622675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11225" y="1700211"/>
            <a:ext cx="10372725" cy="52375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92689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225" y="0"/>
            <a:ext cx="10372875" cy="11255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790" y="6123104"/>
            <a:ext cx="1331910" cy="42602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2204875"/>
            <a:ext cx="4932363" cy="3780000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sz="2000" dirty="0"/>
              <a:t>Click to edit text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11225" y="1700212"/>
            <a:ext cx="4932363" cy="360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11899" y="2204875"/>
            <a:ext cx="4972201" cy="3780000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sz="2000" dirty="0"/>
              <a:t>Click to edit text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11899" y="1700212"/>
            <a:ext cx="4932363" cy="360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71255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225" y="0"/>
            <a:ext cx="10372875" cy="11255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790" y="6123104"/>
            <a:ext cx="1331910" cy="426024"/>
          </a:xfrm>
          <a:prstGeom prst="rect">
            <a:avLst/>
          </a:prstGeom>
        </p:spPr>
      </p:pic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2204875"/>
            <a:ext cx="3132138" cy="3780000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z="1600" dirty="0"/>
              <a:t>Click to edit text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11226" y="1700213"/>
            <a:ext cx="3132138" cy="360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511675" y="2204875"/>
            <a:ext cx="3132138" cy="3780000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z="1600" dirty="0"/>
              <a:t>Click to edit text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8151812" y="2219162"/>
            <a:ext cx="3132138" cy="3780000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z="1600" dirty="0"/>
              <a:t>Click to edit text</a:t>
            </a:r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511675" y="1700212"/>
            <a:ext cx="3132138" cy="360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151812" y="1700211"/>
            <a:ext cx="3132138" cy="360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98618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225" y="0"/>
            <a:ext cx="10372875" cy="11255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790" y="6123104"/>
            <a:ext cx="1331910" cy="42602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2384875"/>
            <a:ext cx="2232025" cy="3600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27438" y="2384875"/>
            <a:ext cx="2224088" cy="3600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Tx/>
              <a:buSzTx/>
              <a:buFont typeface="Arial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11900" y="2384875"/>
            <a:ext cx="2260600" cy="3600000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056688" y="2384875"/>
            <a:ext cx="2232025" cy="3600000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11225" y="1700213"/>
            <a:ext cx="2232025" cy="54768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611563" y="1698959"/>
            <a:ext cx="2232025" cy="54768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311900" y="1698958"/>
            <a:ext cx="2268538" cy="54768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056688" y="1698957"/>
            <a:ext cx="2232025" cy="54768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46789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1900" y="647700"/>
            <a:ext cx="4972200" cy="105251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5" y="6268382"/>
            <a:ext cx="1331910" cy="426024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43588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311900" y="1930400"/>
            <a:ext cx="4968875" cy="405447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0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278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789" y="6123104"/>
            <a:ext cx="1331912" cy="42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4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7E0C-3A84-43C0-9573-056234D2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9C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0A29E-EC9E-4D56-8E91-B1BEFDB618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D57C0F-EA0F-49CF-9797-3E56A9818A75}" type="datetimeFigureOut">
              <a:rPr lang="en-CA" smtClean="0"/>
              <a:t>2023-03-27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0C3B6-AAF8-4581-9273-E5AC2BF0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5EC2A-9402-4AFB-9939-AE295362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B95876-8CAA-40DC-A7AE-2F9A52FB1F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002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5080" y="-373711"/>
            <a:ext cx="11664950" cy="63606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1225" y="1"/>
            <a:ext cx="10372875" cy="11255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24" y="1700213"/>
            <a:ext cx="10372875" cy="42795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7" r:id="rId4"/>
    <p:sldLayoutId id="2147483658" r:id="rId5"/>
    <p:sldLayoutId id="2147483655" r:id="rId6"/>
    <p:sldLayoutId id="2147483659" r:id="rId7"/>
    <p:sldLayoutId id="2147483651" r:id="rId8"/>
    <p:sldLayoutId id="2147483661" r:id="rId9"/>
    <p:sldLayoutId id="2147483662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900"/>
        </a:spcAft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4" userDrawn="1">
          <p15:clr>
            <a:srgbClr val="F26B43"/>
          </p15:clr>
        </p15:guide>
        <p15:guide id="2" orient="horz" userDrawn="1">
          <p15:clr>
            <a:srgbClr val="F26B43"/>
          </p15:clr>
        </p15:guide>
        <p15:guide id="3" pos="846" userDrawn="1">
          <p15:clr>
            <a:srgbClr val="F26B43"/>
          </p15:clr>
        </p15:guide>
        <p15:guide id="4" pos="1141" userDrawn="1">
          <p15:clr>
            <a:srgbClr val="F26B43"/>
          </p15:clr>
        </p15:guide>
        <p15:guide id="5" pos="1413" userDrawn="1">
          <p15:clr>
            <a:srgbClr val="F26B43"/>
          </p15:clr>
        </p15:guide>
        <p15:guide id="6" orient="horz" pos="709" userDrawn="1">
          <p15:clr>
            <a:srgbClr val="F26B43"/>
          </p15:clr>
        </p15:guide>
        <p15:guide id="7" orient="horz" pos="1071" userDrawn="1">
          <p15:clr>
            <a:srgbClr val="F26B43"/>
          </p15:clr>
        </p15:guide>
        <p15:guide id="8" pos="1708" userDrawn="1">
          <p15:clr>
            <a:srgbClr val="F26B43"/>
          </p15:clr>
        </p15:guide>
        <p15:guide id="10" pos="1980" userDrawn="1">
          <p15:clr>
            <a:srgbClr val="F26B43"/>
          </p15:clr>
        </p15:guide>
        <p15:guide id="11" orient="horz" pos="3770" userDrawn="1">
          <p15:clr>
            <a:srgbClr val="F26B43"/>
          </p15:clr>
        </p15:guide>
        <p15:guide id="12" pos="7106" userDrawn="1">
          <p15:clr>
            <a:srgbClr val="F26B43"/>
          </p15:clr>
        </p15:guide>
        <p15:guide id="13" pos="6834" userDrawn="1">
          <p15:clr>
            <a:srgbClr val="F26B43"/>
          </p15:clr>
        </p15:guide>
        <p15:guide id="14" pos="2842" userDrawn="1">
          <p15:clr>
            <a:srgbClr val="F26B43"/>
          </p15:clr>
        </p15:guide>
        <p15:guide id="15" pos="2547" userDrawn="1">
          <p15:clr>
            <a:srgbClr val="F26B43"/>
          </p15:clr>
        </p15:guide>
        <p15:guide id="16" pos="2280" userDrawn="1">
          <p15:clr>
            <a:srgbClr val="F26B43"/>
          </p15:clr>
        </p15:guide>
        <p15:guide id="17" pos="3114" userDrawn="1">
          <p15:clr>
            <a:srgbClr val="F26B43"/>
          </p15:clr>
        </p15:guide>
        <p15:guide id="18" pos="3409" userDrawn="1">
          <p15:clr>
            <a:srgbClr val="F26B43"/>
          </p15:clr>
        </p15:guide>
        <p15:guide id="19" pos="5133" userDrawn="1">
          <p15:clr>
            <a:srgbClr val="F26B43"/>
          </p15:clr>
        </p15:guide>
        <p15:guide id="20" pos="5405" userDrawn="1">
          <p15:clr>
            <a:srgbClr val="F26B43"/>
          </p15:clr>
        </p15:guide>
        <p15:guide id="21" pos="5700" userDrawn="1">
          <p15:clr>
            <a:srgbClr val="F26B43"/>
          </p15:clr>
        </p15:guide>
        <p15:guide id="22" pos="5972" userDrawn="1">
          <p15:clr>
            <a:srgbClr val="F26B43"/>
          </p15:clr>
        </p15:guide>
        <p15:guide id="23" pos="6267" userDrawn="1">
          <p15:clr>
            <a:srgbClr val="F26B43"/>
          </p15:clr>
        </p15:guide>
        <p15:guide id="24" pos="6539" userDrawn="1">
          <p15:clr>
            <a:srgbClr val="F26B43"/>
          </p15:clr>
        </p15:guide>
        <p15:guide id="25" pos="3681" userDrawn="1">
          <p15:clr>
            <a:srgbClr val="F26B43"/>
          </p15:clr>
        </p15:guide>
        <p15:guide id="26" pos="4543" userDrawn="1">
          <p15:clr>
            <a:srgbClr val="F26B43"/>
          </p15:clr>
        </p15:guide>
        <p15:guide id="27" pos="4815" userDrawn="1">
          <p15:clr>
            <a:srgbClr val="F26B43"/>
          </p15:clr>
        </p15:guide>
        <p15:guide id="28" pos="3976" userDrawn="1">
          <p15:clr>
            <a:srgbClr val="F26B43"/>
          </p15:clr>
        </p15:guide>
        <p15:guide id="29" pos="42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226" y="1125538"/>
            <a:ext cx="6128766" cy="1550505"/>
          </a:xfrm>
        </p:spPr>
        <p:txBody>
          <a:bodyPr/>
          <a:lstStyle/>
          <a:p>
            <a:r>
              <a:rPr lang="en-US" dirty="0"/>
              <a:t>Housing Market Update</a:t>
            </a:r>
            <a:br>
              <a:rPr lang="en-US" dirty="0"/>
            </a:br>
            <a:r>
              <a:rPr lang="en-US" dirty="0"/>
              <a:t>Red Deer</a:t>
            </a:r>
          </a:p>
        </p:txBody>
      </p:sp>
    </p:spTree>
    <p:extLst>
      <p:ext uri="{BB962C8B-B14F-4D97-AF65-F5344CB8AC3E}">
        <p14:creationId xmlns:p14="http://schemas.microsoft.com/office/powerpoint/2010/main" val="341276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856D1-7DDA-4054-8D6C-0F787C7BE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New Home starts and inventory 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AC16D6-0B25-C817-A525-D6ACC5EF5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" y="1121166"/>
            <a:ext cx="6169687" cy="5736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5D8A1C-6DAC-B3FF-FDA2-BF87EBCF4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814" y="1151649"/>
            <a:ext cx="5816088" cy="57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8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levels remain 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83B6A0-1E38-A833-B6F8-E802F5CD8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97" y="1125538"/>
            <a:ext cx="11937003" cy="57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07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50" y="0"/>
            <a:ext cx="10372875" cy="1125538"/>
          </a:xfrm>
        </p:spPr>
        <p:txBody>
          <a:bodyPr/>
          <a:lstStyle/>
          <a:p>
            <a:r>
              <a:rPr lang="en-US" dirty="0"/>
              <a:t>Tight market conditions yet prices flat?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9D144-4463-4272-36B8-300B01BAC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3727"/>
            <a:ext cx="6358679" cy="5627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8722C6-D877-734D-2D0A-8F1586725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426" y="1178220"/>
            <a:ext cx="5584420" cy="57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0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79" y="0"/>
            <a:ext cx="11177221" cy="1125538"/>
          </a:xfrm>
        </p:spPr>
        <p:txBody>
          <a:bodyPr/>
          <a:lstStyle/>
          <a:p>
            <a:r>
              <a:rPr lang="en-US" dirty="0"/>
              <a:t>Listing reductions for low priced product impacting sales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76594-27DA-391D-E6B5-9FE56AC35E7C}"/>
              </a:ext>
            </a:extLst>
          </p:cNvPr>
          <p:cNvSpPr txBox="1"/>
          <p:nvPr/>
        </p:nvSpPr>
        <p:spPr>
          <a:xfrm>
            <a:off x="6282047" y="1684861"/>
            <a:ext cx="5533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Sales to new listings Ratio</a:t>
            </a:r>
          </a:p>
          <a:p>
            <a:r>
              <a:rPr lang="en-CA" dirty="0"/>
              <a:t>81%        81%          78%       74%        66%       38%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C09F94-F8FC-397D-F1E7-689D7A0F9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8" y="1207841"/>
            <a:ext cx="5669771" cy="5535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07D542-562B-80CC-C797-4DFE6D789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489" y="1169597"/>
            <a:ext cx="6316003" cy="57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9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215C-F9E5-4BF7-B742-AC1F3D354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Trends varied across the region</a:t>
            </a:r>
          </a:p>
        </p:txBody>
      </p:sp>
      <p:graphicFrame>
        <p:nvGraphicFramePr>
          <p:cNvPr id="4" name="Table 15">
            <a:extLst>
              <a:ext uri="{FF2B5EF4-FFF2-40B4-BE49-F238E27FC236}">
                <a16:creationId xmlns:a16="http://schemas.microsoft.com/office/drawing/2014/main" id="{588063C6-A544-4870-97BB-BC531772A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552556"/>
              </p:ext>
            </p:extLst>
          </p:nvPr>
        </p:nvGraphicFramePr>
        <p:xfrm>
          <a:off x="273132" y="1220541"/>
          <a:ext cx="11768449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562">
                  <a:extLst>
                    <a:ext uri="{9D8B030D-6E8A-4147-A177-3AD203B41FA5}">
                      <a16:colId xmlns:a16="http://schemas.microsoft.com/office/drawing/2014/main" val="3896475295"/>
                    </a:ext>
                  </a:extLst>
                </a:gridCol>
                <a:gridCol w="1185908">
                  <a:extLst>
                    <a:ext uri="{9D8B030D-6E8A-4147-A177-3AD203B41FA5}">
                      <a16:colId xmlns:a16="http://schemas.microsoft.com/office/drawing/2014/main" val="4158058257"/>
                    </a:ext>
                  </a:extLst>
                </a:gridCol>
                <a:gridCol w="1690987">
                  <a:extLst>
                    <a:ext uri="{9D8B030D-6E8A-4147-A177-3AD203B41FA5}">
                      <a16:colId xmlns:a16="http://schemas.microsoft.com/office/drawing/2014/main" val="3695573774"/>
                    </a:ext>
                  </a:extLst>
                </a:gridCol>
                <a:gridCol w="1569334">
                  <a:extLst>
                    <a:ext uri="{9D8B030D-6E8A-4147-A177-3AD203B41FA5}">
                      <a16:colId xmlns:a16="http://schemas.microsoft.com/office/drawing/2014/main" val="3504253721"/>
                    </a:ext>
                  </a:extLst>
                </a:gridCol>
                <a:gridCol w="1569334">
                  <a:extLst>
                    <a:ext uri="{9D8B030D-6E8A-4147-A177-3AD203B41FA5}">
                      <a16:colId xmlns:a16="http://schemas.microsoft.com/office/drawing/2014/main" val="3848588386"/>
                    </a:ext>
                  </a:extLst>
                </a:gridCol>
                <a:gridCol w="1265199">
                  <a:extLst>
                    <a:ext uri="{9D8B030D-6E8A-4147-A177-3AD203B41FA5}">
                      <a16:colId xmlns:a16="http://schemas.microsoft.com/office/drawing/2014/main" val="1227883768"/>
                    </a:ext>
                  </a:extLst>
                </a:gridCol>
                <a:gridCol w="1046206">
                  <a:extLst>
                    <a:ext uri="{9D8B030D-6E8A-4147-A177-3AD203B41FA5}">
                      <a16:colId xmlns:a16="http://schemas.microsoft.com/office/drawing/2014/main" val="1859938045"/>
                    </a:ext>
                  </a:extLst>
                </a:gridCol>
                <a:gridCol w="1208919">
                  <a:extLst>
                    <a:ext uri="{9D8B030D-6E8A-4147-A177-3AD203B41FA5}">
                      <a16:colId xmlns:a16="http://schemas.microsoft.com/office/drawing/2014/main" val="2187134402"/>
                    </a:ext>
                  </a:extLst>
                </a:gridCol>
              </a:tblGrid>
              <a:tr h="876370">
                <a:tc>
                  <a:txBody>
                    <a:bodyPr/>
                    <a:lstStyle/>
                    <a:p>
                      <a:r>
                        <a:rPr lang="en-CA" dirty="0"/>
                        <a:t>Economic Region – Red Deer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2022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%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Average annual Inventory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2022 Average Months of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Median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Y/Y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Annual Peak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68481"/>
                  </a:ext>
                </a:extLst>
              </a:tr>
              <a:tr h="471892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Lacombe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491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accent6"/>
                          </a:solidFill>
                        </a:rPr>
                        <a:t>- 11% Y/Y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rgbClr val="0070C0"/>
                          </a:solidFill>
                        </a:rPr>
                        <a:t>+ 30% 10yr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134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chemeClr val="accent6"/>
                          </a:solidFill>
                        </a:rPr>
                        <a:t>-22%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3.3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↓ 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$322,500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+ 0.8%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$328,000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607807"/>
                  </a:ext>
                </a:extLst>
              </a:tr>
              <a:tr h="471892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Ponoka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312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accent6"/>
                          </a:solidFill>
                        </a:rPr>
                        <a:t>- 20% Y/Y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rgbClr val="0070C0"/>
                          </a:solidFill>
                        </a:rPr>
                        <a:t>+ 32% 10yr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108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chemeClr val="accent6"/>
                          </a:solidFill>
                        </a:rPr>
                        <a:t>-29%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4.2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↓ 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$309,500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- 0.1%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$309,900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780319"/>
                  </a:ext>
                </a:extLst>
              </a:tr>
              <a:tr h="471892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Red Deer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1,083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B6D6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accent6"/>
                          </a:solidFill>
                        </a:rPr>
                        <a:t>- 9% Y/Y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rgbClr val="0070C0"/>
                          </a:solidFill>
                        </a:rPr>
                        <a:t>+ 34% 10yr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294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chemeClr val="accent6"/>
                          </a:solidFill>
                        </a:rPr>
                        <a:t>-24%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3.3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↓ 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$322,000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- 0.2%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$322,500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12730"/>
                  </a:ext>
                </a:extLst>
              </a:tr>
              <a:tr h="471892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City of Lacombe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289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accent6"/>
                          </a:solidFill>
                        </a:rPr>
                        <a:t>- 5% Y/Y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rgbClr val="0070C0"/>
                          </a:solidFill>
                        </a:rPr>
                        <a:t>+ 31% 10yr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70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chemeClr val="accent6"/>
                          </a:solidFill>
                        </a:rPr>
                        <a:t>-26%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2.9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↓ 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353735"/>
                          </a:solidFill>
                        </a:rPr>
                        <a:t>$340,000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353735"/>
                          </a:solidFill>
                        </a:rPr>
                        <a:t>+ 4.1%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353735"/>
                          </a:solidFill>
                        </a:rPr>
                        <a:t>New Peak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28209"/>
                  </a:ext>
                </a:extLst>
              </a:tr>
              <a:tr h="471892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City of Red Deer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1,972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rgbClr val="0070C0"/>
                          </a:solidFill>
                        </a:rPr>
                        <a:t>+ 4% Y/Y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rgbClr val="0070C0"/>
                          </a:solidFill>
                        </a:rPr>
                        <a:t>+ 24% 10yr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447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chemeClr val="accent6"/>
                          </a:solidFill>
                        </a:rPr>
                        <a:t>-22%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2.7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chemeClr val="tx2"/>
                          </a:solidFill>
                        </a:rPr>
                        <a:t>↓ 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353735"/>
                          </a:solidFill>
                        </a:rPr>
                        <a:t>$320,000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353735"/>
                          </a:solidFill>
                        </a:rPr>
                        <a:t>+0.3%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rgbClr val="353735"/>
                          </a:solidFill>
                        </a:rPr>
                        <a:t>$325,000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rgbClr val="353735"/>
                          </a:solidFill>
                        </a:rPr>
                        <a:t>2015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013265"/>
                  </a:ext>
                </a:extLst>
              </a:tr>
              <a:tr h="471892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tx2"/>
                          </a:solidFill>
                        </a:rPr>
                        <a:t>Total Economic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2"/>
                          </a:solidFill>
                        </a:rPr>
                        <a:t>4,146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b="1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accent6"/>
                          </a:solidFill>
                        </a:rPr>
                        <a:t>- 4% Y/Y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rgbClr val="0070C0"/>
                          </a:solidFill>
                        </a:rPr>
                        <a:t>+ 28% 10yr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2"/>
                          </a:solidFill>
                        </a:rPr>
                        <a:t>1,055</a:t>
                      </a:r>
                    </a:p>
                    <a:p>
                      <a:pPr algn="ctr"/>
                      <a:r>
                        <a:rPr lang="en-CA" b="1" dirty="0">
                          <a:solidFill>
                            <a:schemeClr val="accent6"/>
                          </a:solidFill>
                        </a:rPr>
                        <a:t>-24%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2"/>
                          </a:solidFill>
                        </a:rPr>
                        <a:t>3.1</a:t>
                      </a:r>
                    </a:p>
                    <a:p>
                      <a:pPr algn="ctr"/>
                      <a:r>
                        <a:rPr lang="en-CA" b="1" dirty="0">
                          <a:solidFill>
                            <a:schemeClr val="tx2"/>
                          </a:solidFill>
                        </a:rPr>
                        <a:t>↓ 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2"/>
                          </a:solidFill>
                        </a:rPr>
                        <a:t>$321,000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2"/>
                          </a:solidFill>
                        </a:rPr>
                        <a:t>+ 0.3%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tx2"/>
                          </a:solidFill>
                        </a:rPr>
                        <a:t>New Peak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337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342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11225" y="448"/>
            <a:ext cx="10369550" cy="642575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Questions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Ann-Marie Lurie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Chief Economist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403-605-8704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Ann-marie.lurie@albertarealtor.ca</a:t>
            </a:r>
          </a:p>
        </p:txBody>
      </p:sp>
    </p:spTree>
    <p:extLst>
      <p:ext uri="{BB962C8B-B14F-4D97-AF65-F5344CB8AC3E}">
        <p14:creationId xmlns:p14="http://schemas.microsoft.com/office/powerpoint/2010/main" val="167722360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EB2C0-6562-3D65-C674-5F6A7012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Sales slow from record highs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59A44B-CCDF-D600-6CC2-403EDC32D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7297"/>
            <a:ext cx="5605153" cy="5645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651D4C-3B1E-A11F-6CB5-AB86D93FC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153" y="1117297"/>
            <a:ext cx="6586847" cy="560880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2648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lending rates weighing on housing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DF8E4-8A5E-0375-D094-18D9CCEDE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9779"/>
            <a:ext cx="12192000" cy="57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2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27003E-CD0D-FF25-28A5-C373B0682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50A370-F134-EA47-FDAB-AA0433F198E0}"/>
              </a:ext>
            </a:extLst>
          </p:cNvPr>
          <p:cNvSpPr/>
          <p:nvPr/>
        </p:nvSpPr>
        <p:spPr>
          <a:xfrm>
            <a:off x="0" y="628650"/>
            <a:ext cx="12192000" cy="6229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26451F-1B19-E73A-A98B-C5403A0CC05E}"/>
              </a:ext>
            </a:extLst>
          </p:cNvPr>
          <p:cNvSpPr txBox="1"/>
          <p:nvPr/>
        </p:nvSpPr>
        <p:spPr>
          <a:xfrm>
            <a:off x="208020" y="40933"/>
            <a:ext cx="117729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Alberta to lead the country in growth 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48FED-CB74-A4D5-089E-C841AF983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403" y="628650"/>
            <a:ext cx="6494634" cy="60826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BFA5B6-0EDE-280C-9336-9994E2E0F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7" y="672797"/>
            <a:ext cx="5316173" cy="60645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C5EF78-EC53-EFE0-92FF-4012B306FCD1}"/>
              </a:ext>
            </a:extLst>
          </p:cNvPr>
          <p:cNvSpPr txBox="1"/>
          <p:nvPr/>
        </p:nvSpPr>
        <p:spPr>
          <a:xfrm>
            <a:off x="3590925" y="6486525"/>
            <a:ext cx="17808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542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27003E-CD0D-FF25-28A5-C373B0682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50A370-F134-EA47-FDAB-AA0433F198E0}"/>
              </a:ext>
            </a:extLst>
          </p:cNvPr>
          <p:cNvSpPr/>
          <p:nvPr/>
        </p:nvSpPr>
        <p:spPr>
          <a:xfrm>
            <a:off x="0" y="628650"/>
            <a:ext cx="12192000" cy="6229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808B17A-0FC9-FB72-80D0-4508D22F1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9" t="-1080" r="-2762" b="-1313"/>
          <a:stretch/>
        </p:blipFill>
        <p:spPr>
          <a:xfrm>
            <a:off x="93148" y="1105866"/>
            <a:ext cx="4787798" cy="575213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87006FB-6DE3-B229-1377-6847C0B3D4C4}"/>
              </a:ext>
            </a:extLst>
          </p:cNvPr>
          <p:cNvGrpSpPr/>
          <p:nvPr/>
        </p:nvGrpSpPr>
        <p:grpSpPr>
          <a:xfrm>
            <a:off x="254077" y="650624"/>
            <a:ext cx="4626869" cy="6075719"/>
            <a:chOff x="163514" y="-66801"/>
            <a:chExt cx="4190311" cy="7289414"/>
          </a:xfrm>
        </p:grpSpPr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9B268D4C-C1A0-DAD9-6099-5DA7D5BE8807}"/>
                </a:ext>
              </a:extLst>
            </p:cNvPr>
            <p:cNvSpPr txBox="1"/>
            <p:nvPr/>
          </p:nvSpPr>
          <p:spPr>
            <a:xfrm>
              <a:off x="206755" y="-66801"/>
              <a:ext cx="3636920" cy="595301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2022 – Employment Growth</a:t>
              </a:r>
              <a:endPara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003A5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7DEBC2-EF6A-15C9-57F3-976CFC31C493}"/>
                </a:ext>
              </a:extLst>
            </p:cNvPr>
            <p:cNvGrpSpPr/>
            <p:nvPr/>
          </p:nvGrpSpPr>
          <p:grpSpPr>
            <a:xfrm>
              <a:off x="273154" y="2358827"/>
              <a:ext cx="2422072" cy="1480799"/>
              <a:chOff x="273154" y="2358827"/>
              <a:chExt cx="2422072" cy="1480799"/>
            </a:xfrm>
          </p:grpSpPr>
          <p:sp>
            <p:nvSpPr>
              <p:cNvPr id="30" name="TextBox 16">
                <a:extLst>
                  <a:ext uri="{FF2B5EF4-FFF2-40B4-BE49-F238E27FC236}">
                    <a16:creationId xmlns:a16="http://schemas.microsoft.com/office/drawing/2014/main" id="{0C5D40BF-D4AA-A372-A30C-6FCA49A0D2B7}"/>
                  </a:ext>
                </a:extLst>
              </p:cNvPr>
              <p:cNvSpPr txBox="1"/>
              <p:nvPr/>
            </p:nvSpPr>
            <p:spPr>
              <a:xfrm>
                <a:off x="548653" y="2358827"/>
                <a:ext cx="1753573" cy="1034143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6A6A0D6C-1A89-40DE-A2E8-99EDD9F6BF13}" type="TxLink"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Banff-Jasper-Rocky Mountain House-Athabasca-Grande Prairie-Peace River</a:t>
                </a:fld>
                <a:endParaRPr kumimoji="0" lang="en-C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18">
                <a:extLst>
                  <a:ext uri="{FF2B5EF4-FFF2-40B4-BE49-F238E27FC236}">
                    <a16:creationId xmlns:a16="http://schemas.microsoft.com/office/drawing/2014/main" id="{A1447DE8-9FD7-E311-3221-1071C568C185}"/>
                  </a:ext>
                </a:extLst>
              </p:cNvPr>
              <p:cNvSpPr txBox="1"/>
              <p:nvPr/>
            </p:nvSpPr>
            <p:spPr>
              <a:xfrm>
                <a:off x="273154" y="3485840"/>
                <a:ext cx="2422072" cy="35378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2.95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  <a:endParaRPr kumimoji="0" lang="en-C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F700F44-E169-B29F-BCB3-DB7AA7CAA27A}"/>
                </a:ext>
              </a:extLst>
            </p:cNvPr>
            <p:cNvGrpSpPr/>
            <p:nvPr/>
          </p:nvGrpSpPr>
          <p:grpSpPr>
            <a:xfrm>
              <a:off x="2362254" y="1247919"/>
              <a:ext cx="1415143" cy="878600"/>
              <a:chOff x="2362254" y="1247919"/>
              <a:chExt cx="1415143" cy="878600"/>
            </a:xfrm>
          </p:grpSpPr>
          <p:sp>
            <p:nvSpPr>
              <p:cNvPr id="28" name="TextBox 20">
                <a:extLst>
                  <a:ext uri="{FF2B5EF4-FFF2-40B4-BE49-F238E27FC236}">
                    <a16:creationId xmlns:a16="http://schemas.microsoft.com/office/drawing/2014/main" id="{A2DEA03B-375B-AE7F-6D91-BB9A98E700AD}"/>
                  </a:ext>
                </a:extLst>
              </p:cNvPr>
              <p:cNvSpPr txBox="1"/>
              <p:nvPr/>
            </p:nvSpPr>
            <p:spPr>
              <a:xfrm>
                <a:off x="2362254" y="1247919"/>
                <a:ext cx="1415143" cy="762000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869A99AA-222A-4AFA-BFC4-09BFDE24E71E}" type="TxLink">
                  <a:rPr kumimoji="0" lang="en-US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Wood Buffalo-Cold Lake</a:t>
                </a:fld>
                <a:endParaRPr kumimoji="0" lang="en-C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9" name="TextBox 22">
                <a:extLst>
                  <a:ext uri="{FF2B5EF4-FFF2-40B4-BE49-F238E27FC236}">
                    <a16:creationId xmlns:a16="http://schemas.microsoft.com/office/drawing/2014/main" id="{105D537F-4670-B680-F737-39A5E12DAD06}"/>
                  </a:ext>
                </a:extLst>
              </p:cNvPr>
              <p:cNvSpPr txBox="1"/>
              <p:nvPr/>
            </p:nvSpPr>
            <p:spPr>
              <a:xfrm>
                <a:off x="2667000" y="1813555"/>
                <a:ext cx="843642" cy="312964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2.91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%</a:t>
                </a:r>
                <a:endParaRPr kumimoji="0" lang="en-C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8AB0577-360A-EBDF-260A-972F1725C827}"/>
                </a:ext>
              </a:extLst>
            </p:cNvPr>
            <p:cNvGrpSpPr/>
            <p:nvPr/>
          </p:nvGrpSpPr>
          <p:grpSpPr>
            <a:xfrm>
              <a:off x="2926517" y="4763734"/>
              <a:ext cx="1156607" cy="830228"/>
              <a:chOff x="2926517" y="4763734"/>
              <a:chExt cx="1156607" cy="830228"/>
            </a:xfrm>
          </p:grpSpPr>
          <p:sp>
            <p:nvSpPr>
              <p:cNvPr id="26" name="TextBox 24">
                <a:extLst>
                  <a:ext uri="{FF2B5EF4-FFF2-40B4-BE49-F238E27FC236}">
                    <a16:creationId xmlns:a16="http://schemas.microsoft.com/office/drawing/2014/main" id="{873FB166-0547-8431-6175-0069043B13D0}"/>
                  </a:ext>
                </a:extLst>
              </p:cNvPr>
              <p:cNvSpPr txBox="1"/>
              <p:nvPr/>
            </p:nvSpPr>
            <p:spPr>
              <a:xfrm>
                <a:off x="2926517" y="4763734"/>
                <a:ext cx="1156607" cy="54428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fld id="{8149EFD2-62EF-4E4C-A118-62FBC556CA78}" type="TxLink">
                  <a:rPr kumimoji="0" lang="en-US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Camrose-Drumheller</a:t>
                </a:fld>
                <a:endParaRPr kumimoji="0" lang="en-C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id="{164FE86A-9C6E-AB0D-5E96-A95F279B641B}"/>
                  </a:ext>
                </a:extLst>
              </p:cNvPr>
              <p:cNvSpPr txBox="1"/>
              <p:nvPr/>
            </p:nvSpPr>
            <p:spPr>
              <a:xfrm>
                <a:off x="3158800" y="5258650"/>
                <a:ext cx="776065" cy="335312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7.01%</a:t>
                </a:r>
                <a:endParaRPr kumimoji="0" lang="en-C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18C9CC0-845A-61F4-2E74-F8F3CF3C5CEA}"/>
                </a:ext>
              </a:extLst>
            </p:cNvPr>
            <p:cNvGrpSpPr/>
            <p:nvPr/>
          </p:nvGrpSpPr>
          <p:grpSpPr>
            <a:xfrm>
              <a:off x="2884254" y="6445259"/>
              <a:ext cx="1469571" cy="777354"/>
              <a:chOff x="2884254" y="6445259"/>
              <a:chExt cx="1469571" cy="777354"/>
            </a:xfrm>
          </p:grpSpPr>
          <p:sp>
            <p:nvSpPr>
              <p:cNvPr id="24" name="TextBox 26">
                <a:extLst>
                  <a:ext uri="{FF2B5EF4-FFF2-40B4-BE49-F238E27FC236}">
                    <a16:creationId xmlns:a16="http://schemas.microsoft.com/office/drawing/2014/main" id="{931C557C-AEC0-E237-0419-20471A67E7D9}"/>
                  </a:ext>
                </a:extLst>
              </p:cNvPr>
              <p:cNvSpPr txBox="1"/>
              <p:nvPr/>
            </p:nvSpPr>
            <p:spPr>
              <a:xfrm>
                <a:off x="2884254" y="6445259"/>
                <a:ext cx="1469571" cy="517071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F7C0E7F8-3D48-4C1E-B6FE-07A8C801DF94}" type="TxLink"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Lethbridge-Medicine Hat</a:t>
                </a:fld>
                <a:endParaRPr kumimoji="0" lang="en-C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7">
                <a:extLst>
                  <a:ext uri="{FF2B5EF4-FFF2-40B4-BE49-F238E27FC236}">
                    <a16:creationId xmlns:a16="http://schemas.microsoft.com/office/drawing/2014/main" id="{205B60FF-927E-F66C-53EB-8D92592AC009}"/>
                  </a:ext>
                </a:extLst>
              </p:cNvPr>
              <p:cNvSpPr txBox="1"/>
              <p:nvPr/>
            </p:nvSpPr>
            <p:spPr>
              <a:xfrm>
                <a:off x="3239818" y="6936864"/>
                <a:ext cx="857250" cy="285749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6.32%</a:t>
                </a:r>
                <a:endParaRPr kumimoji="0" lang="en-C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9A27CBA-BF02-B92D-98E6-5741717CC1FD}"/>
                </a:ext>
              </a:extLst>
            </p:cNvPr>
            <p:cNvGrpSpPr/>
            <p:nvPr/>
          </p:nvGrpSpPr>
          <p:grpSpPr>
            <a:xfrm>
              <a:off x="1723923" y="4334145"/>
              <a:ext cx="1156607" cy="476633"/>
              <a:chOff x="1723923" y="4334145"/>
              <a:chExt cx="1156607" cy="476633"/>
            </a:xfrm>
          </p:grpSpPr>
          <p:sp>
            <p:nvSpPr>
              <p:cNvPr id="22" name="TextBox 32">
                <a:extLst>
                  <a:ext uri="{FF2B5EF4-FFF2-40B4-BE49-F238E27FC236}">
                    <a16:creationId xmlns:a16="http://schemas.microsoft.com/office/drawing/2014/main" id="{8613D56E-D088-D26B-9473-3D2510ED2EE0}"/>
                  </a:ext>
                </a:extLst>
              </p:cNvPr>
              <p:cNvSpPr txBox="1"/>
              <p:nvPr/>
            </p:nvSpPr>
            <p:spPr>
              <a:xfrm>
                <a:off x="1723923" y="4334145"/>
                <a:ext cx="1156607" cy="272143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FB195326-CDD3-4454-A7F3-9029E232DEFA}" type="TxLink">
                  <a:rPr kumimoji="0" lang="en-US" sz="15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Edmonton</a:t>
                </a:fld>
                <a:endParaRPr kumimoji="0" lang="en-CA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33">
                <a:extLst>
                  <a:ext uri="{FF2B5EF4-FFF2-40B4-BE49-F238E27FC236}">
                    <a16:creationId xmlns:a16="http://schemas.microsoft.com/office/drawing/2014/main" id="{24F7AF97-80C7-ECDC-A2BE-1E6834611816}"/>
                  </a:ext>
                </a:extLst>
              </p:cNvPr>
              <p:cNvSpPr txBox="1"/>
              <p:nvPr/>
            </p:nvSpPr>
            <p:spPr>
              <a:xfrm>
                <a:off x="2010115" y="4565850"/>
                <a:ext cx="693964" cy="24492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3.92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%</a:t>
                </a:r>
                <a:endParaRPr kumimoji="0" lang="en-C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EFEEB28-6E50-550E-0B13-57DA23DEAD06}"/>
                </a:ext>
              </a:extLst>
            </p:cNvPr>
            <p:cNvGrpSpPr/>
            <p:nvPr/>
          </p:nvGrpSpPr>
          <p:grpSpPr>
            <a:xfrm>
              <a:off x="2059277" y="4903230"/>
              <a:ext cx="1047750" cy="641054"/>
              <a:chOff x="2059277" y="4903230"/>
              <a:chExt cx="1047750" cy="641054"/>
            </a:xfrm>
          </p:grpSpPr>
          <p:sp>
            <p:nvSpPr>
              <p:cNvPr id="20" name="TextBox 35">
                <a:extLst>
                  <a:ext uri="{FF2B5EF4-FFF2-40B4-BE49-F238E27FC236}">
                    <a16:creationId xmlns:a16="http://schemas.microsoft.com/office/drawing/2014/main" id="{7E7679F0-C351-EFC0-B7AC-AA7C3390677C}"/>
                  </a:ext>
                </a:extLst>
              </p:cNvPr>
              <p:cNvSpPr txBox="1"/>
              <p:nvPr/>
            </p:nvSpPr>
            <p:spPr>
              <a:xfrm>
                <a:off x="2059277" y="4903230"/>
                <a:ext cx="1047750" cy="285750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38D1BC66-A9F7-415E-8859-8153DCE38743}" type="TxLink">
                  <a:rPr kumimoji="0" lang="en-US" sz="15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Red Deer</a:t>
                </a:fld>
                <a:endParaRPr kumimoji="0" lang="en-CA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36">
                <a:extLst>
                  <a:ext uri="{FF2B5EF4-FFF2-40B4-BE49-F238E27FC236}">
                    <a16:creationId xmlns:a16="http://schemas.microsoft.com/office/drawing/2014/main" id="{B8A379A7-0B92-9632-4FB4-5341922742F9}"/>
                  </a:ext>
                </a:extLst>
              </p:cNvPr>
              <p:cNvSpPr txBox="1"/>
              <p:nvPr/>
            </p:nvSpPr>
            <p:spPr>
              <a:xfrm>
                <a:off x="2144164" y="5114258"/>
                <a:ext cx="877974" cy="43002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kern="0" dirty="0">
                    <a:solidFill>
                      <a:schemeClr val="bg1"/>
                    </a:solidFill>
                    <a:latin typeface="Arial" panose="020B0604020202020204"/>
                    <a:cs typeface="Arial"/>
                  </a:rPr>
                  <a:t>  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0.28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</a:rPr>
                  <a:t>%</a:t>
                </a:r>
                <a:endParaRPr kumimoji="0" lang="en-CA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7E0E393-869C-41B0-A897-004E87C47454}"/>
                </a:ext>
              </a:extLst>
            </p:cNvPr>
            <p:cNvGrpSpPr/>
            <p:nvPr/>
          </p:nvGrpSpPr>
          <p:grpSpPr>
            <a:xfrm>
              <a:off x="1308551" y="5452820"/>
              <a:ext cx="1347107" cy="512898"/>
              <a:chOff x="1308551" y="5452820"/>
              <a:chExt cx="1347107" cy="512898"/>
            </a:xfrm>
          </p:grpSpPr>
          <p:sp>
            <p:nvSpPr>
              <p:cNvPr id="18" name="TextBox 39">
                <a:extLst>
                  <a:ext uri="{FF2B5EF4-FFF2-40B4-BE49-F238E27FC236}">
                    <a16:creationId xmlns:a16="http://schemas.microsoft.com/office/drawing/2014/main" id="{14BFB960-6E07-BEEA-FEC4-08F3FD361F38}"/>
                  </a:ext>
                </a:extLst>
              </p:cNvPr>
              <p:cNvSpPr txBox="1"/>
              <p:nvPr/>
            </p:nvSpPr>
            <p:spPr>
              <a:xfrm>
                <a:off x="1308551" y="5452820"/>
                <a:ext cx="1347107" cy="340180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fld id="{285621B5-A809-4132-B94D-5EC10844A051}" type="TxLink"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Calgary</a:t>
                </a:fld>
                <a:endParaRPr kumimoji="0" lang="en-C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40">
                <a:extLst>
                  <a:ext uri="{FF2B5EF4-FFF2-40B4-BE49-F238E27FC236}">
                    <a16:creationId xmlns:a16="http://schemas.microsoft.com/office/drawing/2014/main" id="{324DCD42-889D-96BA-2541-BDD1045557CF}"/>
                  </a:ext>
                </a:extLst>
              </p:cNvPr>
              <p:cNvSpPr txBox="1"/>
              <p:nvPr/>
            </p:nvSpPr>
            <p:spPr>
              <a:xfrm>
                <a:off x="1641077" y="5693573"/>
                <a:ext cx="721178" cy="272145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6.85</a:t>
                </a: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</a:t>
                </a:r>
                <a:endParaRPr kumimoji="0" lang="en-CA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55A9265-DC99-7D1F-8A03-2D6EDFBFF924}"/>
                </a:ext>
              </a:extLst>
            </p:cNvPr>
            <p:cNvGrpSpPr/>
            <p:nvPr/>
          </p:nvGrpSpPr>
          <p:grpSpPr>
            <a:xfrm>
              <a:off x="163514" y="6363723"/>
              <a:ext cx="2523853" cy="574925"/>
              <a:chOff x="163514" y="6363723"/>
              <a:chExt cx="2523853" cy="574925"/>
            </a:xfrm>
          </p:grpSpPr>
          <p:sp>
            <p:nvSpPr>
              <p:cNvPr id="16" name="TextBox 43">
                <a:extLst>
                  <a:ext uri="{FF2B5EF4-FFF2-40B4-BE49-F238E27FC236}">
                    <a16:creationId xmlns:a16="http://schemas.microsoft.com/office/drawing/2014/main" id="{40C52F52-3FF0-6003-3531-56F774A566B6}"/>
                  </a:ext>
                </a:extLst>
              </p:cNvPr>
              <p:cNvSpPr txBox="1"/>
              <p:nvPr/>
            </p:nvSpPr>
            <p:spPr>
              <a:xfrm>
                <a:off x="163514" y="6363723"/>
                <a:ext cx="2523853" cy="29935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A5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Alberta – 5.16%</a:t>
                </a:r>
                <a:endParaRPr kumimoji="0" lang="en-CA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44">
                <a:extLst>
                  <a:ext uri="{FF2B5EF4-FFF2-40B4-BE49-F238E27FC236}">
                    <a16:creationId xmlns:a16="http://schemas.microsoft.com/office/drawing/2014/main" id="{32952A9D-DCA6-4DCB-E418-30B9A2AD8040}"/>
                  </a:ext>
                </a:extLst>
              </p:cNvPr>
              <p:cNvSpPr txBox="1"/>
              <p:nvPr/>
            </p:nvSpPr>
            <p:spPr>
              <a:xfrm>
                <a:off x="163514" y="6655622"/>
                <a:ext cx="1605643" cy="283026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A5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Canada – 3.96%</a:t>
                </a:r>
                <a:endParaRPr kumimoji="0" lang="en-C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3A5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E364435-0AAD-3F73-E867-4791F0117056}"/>
              </a:ext>
            </a:extLst>
          </p:cNvPr>
          <p:cNvSpPr txBox="1"/>
          <p:nvPr/>
        </p:nvSpPr>
        <p:spPr>
          <a:xfrm>
            <a:off x="208020" y="40933"/>
            <a:ext cx="117729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Rise in unemployment rate?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19F16F-DE94-A1B9-793B-B5EBD7447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235" y="628650"/>
            <a:ext cx="7156444" cy="617093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E2174A7-3B6A-02C1-A252-329C2F74D9B8}"/>
              </a:ext>
            </a:extLst>
          </p:cNvPr>
          <p:cNvSpPr txBox="1"/>
          <p:nvPr/>
        </p:nvSpPr>
        <p:spPr>
          <a:xfrm>
            <a:off x="5138065" y="622777"/>
            <a:ext cx="3507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1"/>
                </a:solidFill>
              </a:rPr>
              <a:t>Red Deer Economic Region </a:t>
            </a:r>
          </a:p>
        </p:txBody>
      </p:sp>
    </p:spTree>
    <p:extLst>
      <p:ext uri="{BB962C8B-B14F-4D97-AF65-F5344CB8AC3E}">
        <p14:creationId xmlns:p14="http://schemas.microsoft.com/office/powerpoint/2010/main" val="14641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varies by industry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CA217-48D2-2983-3450-075B68EEF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6681"/>
            <a:ext cx="121920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6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965A82-A26E-3938-7A7F-517ED4445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898" y="-28725"/>
            <a:ext cx="10265821" cy="68860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6A0DBF-076B-2315-FEF0-81F735D3B2CE}"/>
              </a:ext>
            </a:extLst>
          </p:cNvPr>
          <p:cNvSpPr txBox="1"/>
          <p:nvPr/>
        </p:nvSpPr>
        <p:spPr>
          <a:xfrm>
            <a:off x="9611105" y="5486754"/>
            <a:ext cx="78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3D7E93-FB34-2E16-F23B-78A025941208}"/>
              </a:ext>
            </a:extLst>
          </p:cNvPr>
          <p:cNvSpPr txBox="1"/>
          <p:nvPr/>
        </p:nvSpPr>
        <p:spPr>
          <a:xfrm>
            <a:off x="972411" y="4682107"/>
            <a:ext cx="9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6,827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1CBEE3-DE46-8D12-F031-59DB9DBF8CD8}"/>
              </a:ext>
            </a:extLst>
          </p:cNvPr>
          <p:cNvSpPr txBox="1"/>
          <p:nvPr/>
        </p:nvSpPr>
        <p:spPr>
          <a:xfrm>
            <a:off x="4053730" y="4996954"/>
            <a:ext cx="78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4,028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EAF92-9C75-8CE7-0A29-FAD2C3A6EF4F}"/>
              </a:ext>
            </a:extLst>
          </p:cNvPr>
          <p:cNvSpPr txBox="1"/>
          <p:nvPr/>
        </p:nvSpPr>
        <p:spPr>
          <a:xfrm>
            <a:off x="5405809" y="5384573"/>
            <a:ext cx="112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18,090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BDF91-92FA-44EF-33E9-28DBE232E39A}"/>
              </a:ext>
            </a:extLst>
          </p:cNvPr>
          <p:cNvSpPr txBox="1"/>
          <p:nvPr/>
        </p:nvSpPr>
        <p:spPr>
          <a:xfrm>
            <a:off x="7275942" y="4919577"/>
            <a:ext cx="78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1,246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B38592-4D7F-D166-894B-380C9643394F}"/>
              </a:ext>
            </a:extLst>
          </p:cNvPr>
          <p:cNvSpPr txBox="1"/>
          <p:nvPr/>
        </p:nvSpPr>
        <p:spPr>
          <a:xfrm>
            <a:off x="3081392" y="5497799"/>
            <a:ext cx="78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3,054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E0A261-1CBA-4591-4F67-B8174CEC03F0}"/>
              </a:ext>
            </a:extLst>
          </p:cNvPr>
          <p:cNvSpPr txBox="1"/>
          <p:nvPr/>
        </p:nvSpPr>
        <p:spPr>
          <a:xfrm>
            <a:off x="4268741" y="3195221"/>
            <a:ext cx="78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587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7A09B5-71B8-3A06-7B1B-9C7FBE44A7A9}"/>
              </a:ext>
            </a:extLst>
          </p:cNvPr>
          <p:cNvSpPr txBox="1"/>
          <p:nvPr/>
        </p:nvSpPr>
        <p:spPr>
          <a:xfrm>
            <a:off x="533820" y="5928228"/>
            <a:ext cx="106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70,294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745F516-8050-3942-7BA0-38793C3B7FA6}"/>
              </a:ext>
            </a:extLst>
          </p:cNvPr>
          <p:cNvSpPr txBox="1">
            <a:spLocks/>
          </p:cNvSpPr>
          <p:nvPr/>
        </p:nvSpPr>
        <p:spPr>
          <a:xfrm>
            <a:off x="211080" y="7641"/>
            <a:ext cx="11904719" cy="6182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Q3 Record High Migration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0DB79F-BE3F-2B2F-E3FC-B000AF4463F0}"/>
              </a:ext>
            </a:extLst>
          </p:cNvPr>
          <p:cNvSpPr txBox="1"/>
          <p:nvPr/>
        </p:nvSpPr>
        <p:spPr>
          <a:xfrm>
            <a:off x="9551037" y="6339591"/>
            <a:ext cx="37992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   "/>
                <a:ea typeface="+mn-ea"/>
                <a:cs typeface="+mn-cs"/>
              </a:rPr>
              <a:t>Source: Statistics Canada Q1-Q3 total</a:t>
            </a:r>
          </a:p>
        </p:txBody>
      </p:sp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4A2A0D4C-3D62-25CF-E3FB-8B843A63B752}"/>
              </a:ext>
            </a:extLst>
          </p:cNvPr>
          <p:cNvSpPr/>
          <p:nvPr/>
        </p:nvSpPr>
        <p:spPr>
          <a:xfrm rot="10800000" flipH="1" flipV="1">
            <a:off x="1078955" y="4136584"/>
            <a:ext cx="1033823" cy="355931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6FDD1325-01AB-CFC4-B837-8698DD402A6D}"/>
              </a:ext>
            </a:extLst>
          </p:cNvPr>
          <p:cNvSpPr/>
          <p:nvPr/>
        </p:nvSpPr>
        <p:spPr>
          <a:xfrm rot="10800000" flipV="1">
            <a:off x="2742634" y="5043884"/>
            <a:ext cx="1033823" cy="355931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/>
            </a:solidFill>
            <a:round/>
            <a:head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EDCD0F1D-760E-6688-9384-739B28E8B6AD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2673174" y="4188323"/>
            <a:ext cx="2061731" cy="455469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/>
            </a:solidFill>
            <a:round/>
            <a:head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row: Curved Down 23">
            <a:extLst>
              <a:ext uri="{FF2B5EF4-FFF2-40B4-BE49-F238E27FC236}">
                <a16:creationId xmlns:a16="http://schemas.microsoft.com/office/drawing/2014/main" id="{E3672EDA-1909-A376-78F6-63E852F09485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2465361" y="4696868"/>
            <a:ext cx="3606759" cy="502515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/>
            </a:solidFill>
            <a:round/>
            <a:head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Curved Down 24">
            <a:extLst>
              <a:ext uri="{FF2B5EF4-FFF2-40B4-BE49-F238E27FC236}">
                <a16:creationId xmlns:a16="http://schemas.microsoft.com/office/drawing/2014/main" id="{EF44A304-8C22-1161-D4E6-60B0C4DF6188}"/>
              </a:ext>
            </a:extLst>
          </p:cNvPr>
          <p:cNvSpPr>
            <a:spLocks/>
          </p:cNvSpPr>
          <p:nvPr/>
        </p:nvSpPr>
        <p:spPr>
          <a:xfrm rot="10800000" flipV="1">
            <a:off x="2399086" y="3811830"/>
            <a:ext cx="5364645" cy="747267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/>
            </a:solidFill>
            <a:round/>
            <a:head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B48C3EAD-AA45-1229-9624-629A69FFC4A0}"/>
              </a:ext>
            </a:extLst>
          </p:cNvPr>
          <p:cNvSpPr>
            <a:spLocks noChangeAspect="1"/>
          </p:cNvSpPr>
          <p:nvPr/>
        </p:nvSpPr>
        <p:spPr>
          <a:xfrm rot="9154006" flipV="1">
            <a:off x="2382494" y="3289398"/>
            <a:ext cx="1902838" cy="392421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/>
            </a:solidFill>
            <a:round/>
            <a:head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Curved Down 26">
            <a:extLst>
              <a:ext uri="{FF2B5EF4-FFF2-40B4-BE49-F238E27FC236}">
                <a16:creationId xmlns:a16="http://schemas.microsoft.com/office/drawing/2014/main" id="{8FD2F1D8-2D92-FE17-6976-D9C9EB97EC7A}"/>
              </a:ext>
            </a:extLst>
          </p:cNvPr>
          <p:cNvSpPr>
            <a:spLocks/>
          </p:cNvSpPr>
          <p:nvPr/>
        </p:nvSpPr>
        <p:spPr>
          <a:xfrm rot="10800000">
            <a:off x="2125245" y="5708899"/>
            <a:ext cx="8206619" cy="773541"/>
          </a:xfrm>
          <a:prstGeom prst="curvedDownArrow">
            <a:avLst>
              <a:gd name="adj1" fmla="val 25000"/>
              <a:gd name="adj2" fmla="val 50000"/>
              <a:gd name="adj3" fmla="val 26177"/>
            </a:avLst>
          </a:prstGeom>
          <a:solidFill>
            <a:schemeClr val="accent3"/>
          </a:solidFill>
          <a:ln>
            <a:solidFill>
              <a:schemeClr val="accent3"/>
            </a:solidFill>
            <a:round/>
            <a:headEnd type="non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C1C468-CEB5-3B46-6FE5-9A68428A0D14}"/>
              </a:ext>
            </a:extLst>
          </p:cNvPr>
          <p:cNvSpPr/>
          <p:nvPr/>
        </p:nvSpPr>
        <p:spPr>
          <a:xfrm>
            <a:off x="0" y="-23357"/>
            <a:ext cx="12192000" cy="664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1D5E4-B362-7DEC-78FE-FA3C7816E97B}"/>
              </a:ext>
            </a:extLst>
          </p:cNvPr>
          <p:cNvSpPr txBox="1"/>
          <p:nvPr/>
        </p:nvSpPr>
        <p:spPr>
          <a:xfrm>
            <a:off x="208020" y="40933"/>
            <a:ext cx="117729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Q3 Record High Migration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11FB5F-61C7-8473-8C68-1494B3BD9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772" y="174781"/>
            <a:ext cx="5963180" cy="394137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51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856D1-7DDA-4054-8D6C-0F787C7B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83" y="0"/>
            <a:ext cx="10372875" cy="1125538"/>
          </a:xfrm>
        </p:spPr>
        <p:txBody>
          <a:bodyPr/>
          <a:lstStyle/>
          <a:p>
            <a:r>
              <a:rPr lang="en-CA" dirty="0"/>
              <a:t>Population growth improves but…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715B06-5C63-66AA-20C1-7669D9BAD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53" y="1178024"/>
            <a:ext cx="12034547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44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856D1-7DDA-4054-8D6C-0F787C7BE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Rental Vacancies ease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878B6-6D1C-22B1-E443-2C509B497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36" y="1172563"/>
            <a:ext cx="11894327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42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EA">
      <a:dk1>
        <a:srgbClr val="464646"/>
      </a:dk1>
      <a:lt1>
        <a:srgbClr val="FFFFFF"/>
      </a:lt1>
      <a:dk2>
        <a:srgbClr val="464646"/>
      </a:dk2>
      <a:lt2>
        <a:srgbClr val="FFFFFF"/>
      </a:lt2>
      <a:accent1>
        <a:srgbClr val="003A5D"/>
      </a:accent1>
      <a:accent2>
        <a:srgbClr val="3FB379"/>
      </a:accent2>
      <a:accent3>
        <a:srgbClr val="03836D"/>
      </a:accent3>
      <a:accent4>
        <a:srgbClr val="82E7BE"/>
      </a:accent4>
      <a:accent5>
        <a:srgbClr val="19C6C5"/>
      </a:accent5>
      <a:accent6>
        <a:srgbClr val="FB6D61"/>
      </a:accent6>
      <a:hlink>
        <a:srgbClr val="05CE7C"/>
      </a:hlink>
      <a:folHlink>
        <a:srgbClr val="3FB3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A6EBA46D06444D920B3E2B313267BB" ma:contentTypeVersion="13" ma:contentTypeDescription="Create a new document." ma:contentTypeScope="" ma:versionID="dead00e78152bc85f7c1ac28bbdf3d13">
  <xsd:schema xmlns:xsd="http://www.w3.org/2001/XMLSchema" xmlns:xs="http://www.w3.org/2001/XMLSchema" xmlns:p="http://schemas.microsoft.com/office/2006/metadata/properties" xmlns:ns2="9f7db937-e65e-4d99-b3a2-43172908de96" xmlns:ns3="990e118d-3eec-4ad8-9a19-cb1a8c795097" targetNamespace="http://schemas.microsoft.com/office/2006/metadata/properties" ma:root="true" ma:fieldsID="1b251b015fe616e0ad991a15a0a56eb1" ns2:_="" ns3:_="">
    <xsd:import namespace="9f7db937-e65e-4d99-b3a2-43172908de96"/>
    <xsd:import namespace="990e118d-3eec-4ad8-9a19-cb1a8c79509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db937-e65e-4d99-b3a2-43172908de9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1665caf-508c-4ef8-8305-4378e96165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e118d-3eec-4ad8-9a19-cb1a8c79509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8360908-45ed-4c2d-95bb-df71c2222e8b}" ma:internalName="TaxCatchAll" ma:showField="CatchAllData" ma:web="990e118d-3eec-4ad8-9a19-cb1a8c7950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0e118d-3eec-4ad8-9a19-cb1a8c795097" xsi:nil="true"/>
    <lcf76f155ced4ddcb4097134ff3c332f xmlns="9f7db937-e65e-4d99-b3a2-43172908de9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AEACDE-4837-41D1-88C6-82BF1058C69D}"/>
</file>

<file path=customXml/itemProps2.xml><?xml version="1.0" encoding="utf-8"?>
<ds:datastoreItem xmlns:ds="http://schemas.openxmlformats.org/officeDocument/2006/customXml" ds:itemID="{B77B6F57-9811-4924-8754-421AA9F77029}"/>
</file>

<file path=customXml/itemProps3.xml><?xml version="1.0" encoding="utf-8"?>
<ds:datastoreItem xmlns:ds="http://schemas.openxmlformats.org/officeDocument/2006/customXml" ds:itemID="{08FFFC66-1867-4403-B71E-2FA5E4E04928}"/>
</file>

<file path=docProps/app.xml><?xml version="1.0" encoding="utf-8"?>
<Properties xmlns="http://schemas.openxmlformats.org/officeDocument/2006/extended-properties" xmlns:vt="http://schemas.openxmlformats.org/officeDocument/2006/docPropsVTypes">
  <TotalTime>36849</TotalTime>
  <Words>380</Words>
  <Application>Microsoft Office PowerPoint</Application>
  <PresentationFormat>Widescreen</PresentationFormat>
  <Paragraphs>143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  </vt:lpstr>
      <vt:lpstr>Calibri</vt:lpstr>
      <vt:lpstr>Office Theme</vt:lpstr>
      <vt:lpstr>Housing Market Update Red Deer</vt:lpstr>
      <vt:lpstr>Sales slow from record highs</vt:lpstr>
      <vt:lpstr>Higher lending rates weighing on housing</vt:lpstr>
      <vt:lpstr>PowerPoint Presentation</vt:lpstr>
      <vt:lpstr>PowerPoint Presentation</vt:lpstr>
      <vt:lpstr>Activity varies by industry</vt:lpstr>
      <vt:lpstr>PowerPoint Presentation</vt:lpstr>
      <vt:lpstr>Population growth improves but…</vt:lpstr>
      <vt:lpstr>Rental Vacancies ease</vt:lpstr>
      <vt:lpstr>New Home starts and inventory low</vt:lpstr>
      <vt:lpstr>Inventory levels remain low</vt:lpstr>
      <vt:lpstr>Tight market conditions yet prices flat?</vt:lpstr>
      <vt:lpstr>Listing reductions for low priced product impacting sales</vt:lpstr>
      <vt:lpstr>Trends varied across the region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Market Update Lethbridge</dc:title>
  <dc:creator>Ann-Marie Lurie</dc:creator>
  <cp:lastModifiedBy>Larry Westergard</cp:lastModifiedBy>
  <cp:revision>109</cp:revision>
  <cp:lastPrinted>2023-03-21T20:36:24Z</cp:lastPrinted>
  <dcterms:created xsi:type="dcterms:W3CDTF">2021-02-12T01:15:49Z</dcterms:created>
  <dcterms:modified xsi:type="dcterms:W3CDTF">2023-03-27T15:57:14Z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0x010100E2A6EBA46D06444D920B3E2B313267BB</vt:lpwstr>
  </property>
</Properties>
</file>